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0" r:id="rId1"/>
  </p:sldMasterIdLst>
  <p:notesMasterIdLst>
    <p:notesMasterId r:id="rId13"/>
  </p:notesMasterIdLst>
  <p:sldIdLst>
    <p:sldId id="256" r:id="rId2"/>
    <p:sldId id="269" r:id="rId3"/>
    <p:sldId id="266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304800"/>
            <a:ext cx="5486400" cy="6248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380" y="2193429"/>
            <a:ext cx="4389090" cy="247114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6858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95800" y="5257800"/>
            <a:ext cx="9144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53200" y="457200"/>
            <a:ext cx="914400" cy="57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553200" y="2552700"/>
            <a:ext cx="5181600" cy="952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553200" y="742950"/>
            <a:ext cx="5181600" cy="85725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3375"/>
              </a:lnSpc>
              <a:buNone/>
              <a:defRPr/>
            </a:pPr>
            <a:r>
              <a:rPr lang="en-US" sz="27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도메인 지식(SPC)과 생성형 AI</a:t>
            </a:r>
            <a:r>
              <a:rPr lang="en-US" altLang="ko-KR" sz="27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(RAG)</a:t>
            </a:r>
            <a:r>
              <a:rPr lang="en-US" sz="27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를</a:t>
            </a:r>
            <a:r>
              <a:rPr lang="en-US" altLang="ko-KR" sz="27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27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결합한 회전기기 예지보전 시스템</a:t>
            </a:r>
          </a:p>
        </p:txBody>
      </p:sp>
      <p:sp>
        <p:nvSpPr>
          <p:cNvPr id="10" name="Text 1"/>
          <p:cNvSpPr/>
          <p:nvPr/>
        </p:nvSpPr>
        <p:spPr>
          <a:xfrm>
            <a:off x="6553200" y="2209800"/>
            <a:ext cx="6217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438"/>
              </a:lnSpc>
              <a:buNone/>
              <a:defRPr/>
            </a:pPr>
            <a:r>
              <a:rPr lang="en-US" sz="1500" spc="-100" dirty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NASA Bearing </a:t>
            </a:r>
            <a:r>
              <a:rPr lang="en-US" sz="1500" spc="-100" dirty="0" err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Dataset의</a:t>
            </a:r>
            <a:r>
              <a:rPr lang="en-US" sz="1500" spc="-100" dirty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500" spc="-100" dirty="0" err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데이터</a:t>
            </a:r>
            <a:r>
              <a:rPr lang="en-US" sz="1500" spc="-100" dirty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500" spc="-100" dirty="0" err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파이프라인부터</a:t>
            </a:r>
            <a:r>
              <a:rPr lang="en-US" sz="1500" spc="-100" dirty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500" spc="-100" dirty="0" err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실시간</a:t>
            </a:r>
            <a:r>
              <a:rPr lang="en-US" sz="1500" spc="-100" dirty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500" spc="-100" dirty="0" err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진단</a:t>
            </a:r>
            <a:r>
              <a:rPr lang="en-US" sz="1500" spc="-100" dirty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500" spc="-100" dirty="0" err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서비스까지</a:t>
            </a:r>
            <a:endParaRPr lang="en-US" sz="1500" spc="-100" dirty="0"/>
          </a:p>
        </p:txBody>
      </p:sp>
      <p:sp>
        <p:nvSpPr>
          <p:cNvPr id="11" name="Text 2"/>
          <p:cNvSpPr/>
          <p:nvPr/>
        </p:nvSpPr>
        <p:spPr>
          <a:xfrm>
            <a:off x="6553200" y="5520489"/>
            <a:ext cx="5181600" cy="68981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r">
              <a:lnSpc>
                <a:spcPts val="1800"/>
              </a:lnSpc>
              <a:buNone/>
              <a:defRPr/>
            </a:pPr>
            <a:r>
              <a:rPr lang="ko-KR" altLang="en-US" sz="2100" b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발표자 </a:t>
            </a:r>
            <a:r>
              <a:rPr lang="en-US" altLang="ko-KR" sz="2100" b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:</a:t>
            </a:r>
            <a:r>
              <a:rPr lang="ko-KR" altLang="en-US" sz="2100" b="1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민찬우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시연 영상</a:t>
            </a:r>
          </a:p>
        </p:txBody>
      </p:sp>
      <p:pic>
        <p:nvPicPr>
          <p:cNvPr id="36" name="nasa_xgboo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687916" y="1003299"/>
            <a:ext cx="10816168" cy="5408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438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437640" y="3429000"/>
            <a:ext cx="9316720" cy="253365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40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전체 시스템 오버뷰</a:t>
            </a:r>
          </a:p>
        </p:txBody>
      </p:sp>
      <p:sp>
        <p:nvSpPr>
          <p:cNvPr id="22" name="Text 1"/>
          <p:cNvSpPr/>
          <p:nvPr/>
        </p:nvSpPr>
        <p:spPr>
          <a:xfrm>
            <a:off x="1143000" y="8001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센서부터 조치 가이드까지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4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단계 파이프라인 아키텍처</a:t>
            </a:r>
          </a:p>
        </p:txBody>
      </p:sp>
      <p:sp>
        <p:nvSpPr>
          <p:cNvPr id="72" name="사각형: 둥근 모서리 71"/>
          <p:cNvSpPr/>
          <p:nvPr/>
        </p:nvSpPr>
        <p:spPr>
          <a:xfrm>
            <a:off x="523875" y="1416843"/>
            <a:ext cx="2324100" cy="2233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사각형: 둥근 모서리 72"/>
          <p:cNvSpPr/>
          <p:nvPr/>
        </p:nvSpPr>
        <p:spPr>
          <a:xfrm>
            <a:off x="3460700" y="1416843"/>
            <a:ext cx="2324100" cy="2233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사각형: 둥근 모서리 73"/>
          <p:cNvSpPr/>
          <p:nvPr/>
        </p:nvSpPr>
        <p:spPr>
          <a:xfrm>
            <a:off x="6407051" y="1416843"/>
            <a:ext cx="2324100" cy="2233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사각형: 둥근 모서리 74"/>
          <p:cNvSpPr/>
          <p:nvPr/>
        </p:nvSpPr>
        <p:spPr>
          <a:xfrm>
            <a:off x="9353401" y="1416843"/>
            <a:ext cx="2324100" cy="2233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" name="Image 6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37000" y="1552575"/>
            <a:ext cx="571500" cy="571500"/>
          </a:xfrm>
          <a:prstGeom prst="rect">
            <a:avLst/>
          </a:prstGeom>
        </p:spPr>
      </p:pic>
      <p:pic>
        <p:nvPicPr>
          <p:cNvPr id="41" name="Image 7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41775" y="1666875"/>
            <a:ext cx="361950" cy="342900"/>
          </a:xfrm>
          <a:prstGeom prst="rect">
            <a:avLst/>
          </a:prstGeom>
        </p:spPr>
      </p:pic>
      <p:pic>
        <p:nvPicPr>
          <p:cNvPr id="43" name="Image 9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3351" y="1552575"/>
            <a:ext cx="571500" cy="571500"/>
          </a:xfrm>
          <a:prstGeom prst="rect">
            <a:avLst/>
          </a:prstGeom>
        </p:spPr>
      </p:pic>
      <p:pic>
        <p:nvPicPr>
          <p:cNvPr id="44" name="Image 10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26226" y="1666875"/>
            <a:ext cx="285750" cy="342900"/>
          </a:xfrm>
          <a:prstGeom prst="rect">
            <a:avLst/>
          </a:prstGeom>
        </p:spPr>
      </p:pic>
      <p:pic>
        <p:nvPicPr>
          <p:cNvPr id="46" name="Image 12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29701" y="1552575"/>
            <a:ext cx="571500" cy="571500"/>
          </a:xfrm>
          <a:prstGeom prst="rect">
            <a:avLst/>
          </a:prstGeom>
        </p:spPr>
      </p:pic>
      <p:pic>
        <p:nvPicPr>
          <p:cNvPr id="47" name="Image 13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353526" y="1666875"/>
            <a:ext cx="323850" cy="342900"/>
          </a:xfrm>
          <a:prstGeom prst="rect">
            <a:avLst/>
          </a:prstGeom>
        </p:spPr>
      </p:pic>
      <p:sp>
        <p:nvSpPr>
          <p:cNvPr id="57" name="Text 5"/>
          <p:cNvSpPr/>
          <p:nvPr/>
        </p:nvSpPr>
        <p:spPr>
          <a:xfrm>
            <a:off x="3555950" y="226695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[Engine]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8" name="Text 6"/>
          <p:cNvSpPr/>
          <p:nvPr/>
        </p:nvSpPr>
        <p:spPr>
          <a:xfrm>
            <a:off x="3555950" y="260985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3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main.py</a:t>
            </a: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9" name="Text 7"/>
          <p:cNvSpPr/>
          <p:nvPr/>
        </p:nvSpPr>
        <p:spPr>
          <a:xfrm>
            <a:off x="3555950" y="299085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전처리 + SPC 필터 + AI 추론을 거쳐 설비 상태를 진단합니다.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0" name="Text 8"/>
          <p:cNvSpPr/>
          <p:nvPr/>
        </p:nvSpPr>
        <p:spPr>
          <a:xfrm>
            <a:off x="6502301" y="226695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[Brain]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61" name="Text 9"/>
          <p:cNvSpPr/>
          <p:nvPr/>
        </p:nvSpPr>
        <p:spPr>
          <a:xfrm>
            <a:off x="6288941" y="260985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3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rag_system.py</a:t>
            </a: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2" name="Text 10"/>
          <p:cNvSpPr/>
          <p:nvPr/>
        </p:nvSpPr>
        <p:spPr>
          <a:xfrm>
            <a:off x="6502301" y="299085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Pinecone DB에서 매뉴얼을 검색하고 LLM으로 조치 가이드를 생성합니다.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3" name="Text 11"/>
          <p:cNvSpPr/>
          <p:nvPr/>
        </p:nvSpPr>
        <p:spPr>
          <a:xfrm>
            <a:off x="9448651" y="226695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[View]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64" name="Text 12"/>
          <p:cNvSpPr/>
          <p:nvPr/>
        </p:nvSpPr>
        <p:spPr>
          <a:xfrm>
            <a:off x="9235291" y="2609850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3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dashboard.py</a:t>
            </a: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5" name="Text 13"/>
          <p:cNvSpPr/>
          <p:nvPr/>
        </p:nvSpPr>
        <p:spPr>
          <a:xfrm>
            <a:off x="9448651" y="299085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설비 상태, RUL 예측 그래프, 조치 가이드를 실시간으로 시각화합니다.</a:t>
            </a:r>
            <a:endParaRPr lang="en-US" sz="1050">
              <a:solidFill>
                <a:schemeClr val="tx1"/>
              </a:solidFill>
            </a:endParaRPr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28750" y="1552575"/>
            <a:ext cx="571500" cy="571500"/>
          </a:xfrm>
          <a:prstGeom prst="rect">
            <a:avLst/>
          </a:prstGeom>
        </p:spPr>
      </p:pic>
      <p:pic>
        <p:nvPicPr>
          <p:cNvPr id="38" name="Image 4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33525" y="1666875"/>
            <a:ext cx="361950" cy="342900"/>
          </a:xfrm>
          <a:prstGeom prst="rect">
            <a:avLst/>
          </a:prstGeom>
        </p:spPr>
      </p:pic>
      <p:sp>
        <p:nvSpPr>
          <p:cNvPr id="55" name="Text 3"/>
          <p:cNvSpPr/>
          <p:nvPr/>
        </p:nvSpPr>
        <p:spPr>
          <a:xfrm>
            <a:off x="647700" y="260985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3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데이터 입력</a:t>
            </a:r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76" name="사각형: 둥근 모서리 75"/>
          <p:cNvSpPr/>
          <p:nvPr/>
        </p:nvSpPr>
        <p:spPr>
          <a:xfrm>
            <a:off x="523875" y="4072466"/>
            <a:ext cx="11153626" cy="191346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9" name="Image 15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04850" y="4276725"/>
            <a:ext cx="219075" cy="190500"/>
          </a:xfrm>
          <a:prstGeom prst="rect">
            <a:avLst/>
          </a:prstGeom>
        </p:spPr>
      </p:pic>
      <p:pic>
        <p:nvPicPr>
          <p:cNvPr id="50" name="Image 16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3900" y="5153025"/>
            <a:ext cx="152400" cy="152400"/>
          </a:xfrm>
          <a:prstGeom prst="rect">
            <a:avLst/>
          </a:prstGeom>
        </p:spPr>
      </p:pic>
      <p:pic>
        <p:nvPicPr>
          <p:cNvPr id="51" name="Image 17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229350" y="5153025"/>
            <a:ext cx="152400" cy="152400"/>
          </a:xfrm>
          <a:prstGeom prst="rect">
            <a:avLst/>
          </a:prstGeom>
        </p:spPr>
      </p:pic>
      <p:pic>
        <p:nvPicPr>
          <p:cNvPr id="52" name="Image 18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3900" y="5534025"/>
            <a:ext cx="152400" cy="152400"/>
          </a:xfrm>
          <a:prstGeom prst="rect">
            <a:avLst/>
          </a:prstGeom>
        </p:spPr>
      </p:pic>
      <p:pic>
        <p:nvPicPr>
          <p:cNvPr id="53" name="Image 19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229350" y="5534025"/>
            <a:ext cx="152400" cy="152400"/>
          </a:xfrm>
          <a:prstGeom prst="rect">
            <a:avLst/>
          </a:prstGeom>
        </p:spPr>
      </p:pic>
      <p:sp>
        <p:nvSpPr>
          <p:cNvPr id="66" name="Text 14"/>
          <p:cNvSpPr/>
          <p:nvPr/>
        </p:nvSpPr>
        <p:spPr>
          <a:xfrm>
            <a:off x="1000125" y="4229100"/>
            <a:ext cx="10896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rgbClr val="FB923C"/>
                </a:solidFill>
                <a:latin typeface="Noto Sans KR"/>
                <a:ea typeface="Noto Sans KR"/>
                <a:cs typeface="Noto Sans KR"/>
              </a:rPr>
              <a:t>시스템 아키텍처 상세</a:t>
            </a:r>
            <a:endParaRPr lang="en-US" sz="1500"/>
          </a:p>
        </p:txBody>
      </p:sp>
      <p:sp>
        <p:nvSpPr>
          <p:cNvPr id="67" name="Text 15"/>
          <p:cNvSpPr/>
          <p:nvPr/>
        </p:nvSpPr>
        <p:spPr>
          <a:xfrm>
            <a:off x="704850" y="4572000"/>
            <a:ext cx="1089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800"/>
              </a:lnSpc>
              <a:buNone/>
              <a:defRPr/>
            </a:pPr>
            <a:r>
              <a:rPr lang="en-US" sz="120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본 하이브리드 AI 예지보전 시스템은 데이터 수집부터 조치 가이드 제공까지의 전 과정을 연결하는 파이프라인 구조를 갖추고 있습니다. 각 모듈은 독립적 기능하면서도 유기적으로 연결되어 효율적인 예지보전 프로세스를 구현합니다.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8" name="Text 16"/>
          <p:cNvSpPr/>
          <p:nvPr/>
        </p:nvSpPr>
        <p:spPr>
          <a:xfrm>
            <a:off x="933450" y="5143500"/>
            <a:ext cx="568071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843A"/>
                </a:solidFill>
                <a:latin typeface="Noto Sans KR"/>
                <a:ea typeface="Noto Sans KR"/>
                <a:cs typeface="Noto Sans KR"/>
              </a:rPr>
              <a:t>SPC 필터:</a:t>
            </a: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 3-Sigma 룰로 데이터 이상 징후를 감지하여 AI 모델의 오판을 방지합니다.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9" name="Text 17"/>
          <p:cNvSpPr/>
          <p:nvPr/>
        </p:nvSpPr>
        <p:spPr>
          <a:xfrm>
            <a:off x="6438900" y="5143500"/>
            <a:ext cx="496062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843A"/>
                </a:solidFill>
                <a:latin typeface="Noto Sans KR"/>
                <a:ea typeface="Noto Sans KR"/>
                <a:cs typeface="Noto Sans KR"/>
              </a:rPr>
              <a:t>AI 추론:</a:t>
            </a:r>
            <a:r>
              <a:rPr lang="en-US" sz="1050">
                <a:solidFill>
                  <a:srgbClr val="D1D5DB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SVM 모델로 상태 진단, XGBoost 모델로 RUL 예측을 수행합니다.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0" name="Text 18"/>
          <p:cNvSpPr/>
          <p:nvPr/>
        </p:nvSpPr>
        <p:spPr>
          <a:xfrm>
            <a:off x="933450" y="5524500"/>
            <a:ext cx="496062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843A"/>
                </a:solidFill>
                <a:latin typeface="Noto Sans KR"/>
                <a:ea typeface="Noto Sans KR"/>
                <a:cs typeface="Noto Sans KR"/>
              </a:rPr>
              <a:t>Pinecone DB:</a:t>
            </a:r>
            <a:r>
              <a:rPr lang="en-US" sz="1050">
                <a:solidFill>
                  <a:srgbClr val="D1D5DB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정비 매뉴얼 텍스트를 임베딩하여 관련 내용을 검색합니다.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1" name="Text 19"/>
          <p:cNvSpPr/>
          <p:nvPr/>
        </p:nvSpPr>
        <p:spPr>
          <a:xfrm>
            <a:off x="6438900" y="5524500"/>
            <a:ext cx="444627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843A"/>
                </a:solidFill>
                <a:latin typeface="Noto Sans KR"/>
                <a:ea typeface="Noto Sans KR"/>
                <a:cs typeface="Noto Sans KR"/>
              </a:rPr>
              <a:t>LLM 리포트:</a:t>
            </a:r>
            <a:r>
              <a:rPr lang="en-US" sz="1050">
                <a:solidFill>
                  <a:srgbClr val="D1D5DB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매뉴얼 내용을 컨텍스트로 조치 가이드를 생성합니다.</a:t>
            </a:r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A344739-89F2-CDB6-4A8A-A29A87B8AC64}"/>
              </a:ext>
            </a:extLst>
          </p:cNvPr>
          <p:cNvSpPr/>
          <p:nvPr/>
        </p:nvSpPr>
        <p:spPr>
          <a:xfrm>
            <a:off x="647700" y="2247593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[Feature Controller]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772C78A-3922-B758-A2F4-C0E390B66C43}"/>
              </a:ext>
            </a:extLst>
          </p:cNvPr>
          <p:cNvSpPr/>
          <p:nvPr/>
        </p:nvSpPr>
        <p:spPr>
          <a:xfrm>
            <a:off x="647700" y="2971493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tx1"/>
                </a:solidFill>
                <a:latin typeface="Noto Sans KR"/>
                <a:ea typeface="Noto Sans KR"/>
                <a:cs typeface="Noto Sans KR"/>
              </a:rPr>
              <a:t>RMS, Kurtosis, Max Amplitude 등 5종의 지표를 사용자가 직접 조절합니다.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2331720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데이터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7092" y="1092438"/>
            <a:ext cx="4524512" cy="15652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0999" y="2657674"/>
            <a:ext cx="6816093" cy="35940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1000" y="1092438"/>
            <a:ext cx="6816092" cy="15652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97092" y="2667199"/>
            <a:ext cx="4524512" cy="359834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30000"/>
              </a:lnSpc>
              <a:defRPr/>
            </a:pPr>
            <a:endParaRPr lang="en-US" altLang="ko-KR" sz="1600">
              <a:latin typeface="맑은 고딕"/>
            </a:endParaRPr>
          </a:p>
          <a:p>
            <a:pPr>
              <a:defRPr/>
            </a:pPr>
            <a:r>
              <a:rPr lang="en-US" altLang="ko-KR" sz="1600" b="1">
                <a:latin typeface="맑은 고딕"/>
              </a:rPr>
              <a:t>1.</a:t>
            </a:r>
            <a:r>
              <a:rPr lang="ko-KR" altLang="en-US" sz="1600" b="1">
                <a:latin typeface="맑은 고딕"/>
              </a:rPr>
              <a:t> 데이터셋</a:t>
            </a:r>
            <a:endParaRPr lang="ko-KR" altLang="en-US" sz="1600">
              <a:latin typeface="맑은 고딕"/>
            </a:endParaRPr>
          </a:p>
          <a:p>
            <a:pPr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출처 : NASA IMS Bearing Dataset (Set No.2)</a:t>
            </a:r>
          </a:p>
          <a:p>
            <a:pPr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구성: 4개의 베어링 진동 센서 데이터</a:t>
            </a:r>
          </a:p>
          <a:p>
            <a:pPr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기간: 약 7일간 연속 가동 (10분 간격 측정</a:t>
            </a:r>
          </a:p>
          <a:p>
            <a:pPr>
              <a:defRPr/>
            </a:pPr>
            <a:r>
              <a:rPr lang="en-US" altLang="ko-KR" sz="1600" b="1">
                <a:latin typeface="맑은 고딕"/>
              </a:rPr>
              <a:t>2.</a:t>
            </a:r>
            <a:r>
              <a:rPr lang="ko-KR" altLang="en-US" sz="1600" b="1">
                <a:latin typeface="맑은 고딕"/>
              </a:rPr>
              <a:t> 분석</a:t>
            </a:r>
            <a:endParaRPr lang="ko-KR" altLang="en-US" sz="1600">
              <a:latin typeface="맑은 고딕"/>
            </a:endParaRPr>
          </a:p>
          <a:p>
            <a:pPr>
              <a:defRPr/>
            </a:pPr>
            <a:r>
              <a:rPr lang="ko-KR" altLang="en-US" sz="1600">
                <a:latin typeface="맑은 고딕"/>
              </a:rPr>
              <a:t>  ∙ Bearing 1 (Target)</a:t>
            </a:r>
            <a:endParaRPr lang="en-US" altLang="ko-KR" sz="1600">
              <a:latin typeface="맑은 고딕"/>
            </a:endParaRPr>
          </a:p>
          <a:p>
            <a:pPr lvl="1"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종료 시점 0.45 이상 급증 → 명확한     고장  패턴 확인.</a:t>
            </a:r>
          </a:p>
          <a:p>
            <a:pPr lvl="1"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전형적인 Run-to-Failure (가동 후 파괴) 데이터.</a:t>
            </a:r>
          </a:p>
          <a:p>
            <a:pPr>
              <a:defRPr/>
            </a:pPr>
            <a:r>
              <a:rPr lang="ko-KR" altLang="en-US" sz="1600">
                <a:latin typeface="맑은 고딕"/>
              </a:rPr>
              <a:t>   ∙ Bearing 2, 3, 4 (Noise)</a:t>
            </a:r>
          </a:p>
          <a:p>
            <a:pPr lvl="1"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유의미한 파괴 패턴 없음.</a:t>
            </a:r>
          </a:p>
          <a:p>
            <a:pPr lvl="1">
              <a:lnSpc>
                <a:spcPct val="95000"/>
              </a:lnSpc>
              <a:defRPr/>
            </a:pPr>
            <a:r>
              <a:rPr lang="en-US" altLang="ko-KR" sz="1600">
                <a:latin typeface="맑은 고딕"/>
              </a:rPr>
              <a:t>-</a:t>
            </a:r>
            <a:r>
              <a:rPr lang="ko-KR" altLang="en-US" sz="1600">
                <a:latin typeface="맑은 고딕"/>
              </a:rPr>
              <a:t> 후반부 진동 상승은 Bearing 1의 진동 전이로 인한 공진 현상으로 판단.</a:t>
            </a:r>
          </a:p>
          <a:p>
            <a:pPr lvl="1">
              <a:lnSpc>
                <a:spcPct val="20000"/>
              </a:lnSpc>
              <a:defRPr/>
            </a:pPr>
            <a:endParaRPr lang="ko-KR" altLang="en-US" sz="160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3474720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Target : Bearing 1</a:t>
            </a:r>
          </a:p>
        </p:txBody>
      </p:sp>
      <p:sp>
        <p:nvSpPr>
          <p:cNvPr id="22" name="Text 1"/>
          <p:cNvSpPr/>
          <p:nvPr/>
        </p:nvSpPr>
        <p:spPr>
          <a:xfrm>
            <a:off x="1143000" y="8001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학습 데이터의 품질 확보를 위해 Bearing 1 단독 사용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85786" y="1199975"/>
            <a:ext cx="3363314" cy="3998770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10" b="1">
                <a:latin typeface="맑은 고딕"/>
              </a:rPr>
              <a:t>1. 신호 처리</a:t>
            </a:r>
            <a:endParaRPr lang="en-US" altLang="ko-KR" sz="1410">
              <a:latin typeface="맑은 고딕"/>
            </a:endParaRPr>
          </a:p>
          <a:p>
            <a:pPr lvl="1">
              <a:defRPr/>
            </a:pPr>
            <a:r>
              <a:rPr lang="ko-KR" altLang="en-US" sz="1410">
                <a:latin typeface="맑은 고딕"/>
              </a:rPr>
              <a:t>∙</a:t>
            </a:r>
            <a:r>
              <a:rPr lang="en-US" altLang="ko-KR" sz="1410">
                <a:latin typeface="맑은 고딕"/>
              </a:rPr>
              <a:t> </a:t>
            </a:r>
            <a:r>
              <a:rPr lang="en-US" altLang="ko-KR" sz="1410" b="1">
                <a:solidFill>
                  <a:srgbClr val="0000FF"/>
                </a:solidFill>
                <a:latin typeface="맑은 고딕"/>
              </a:rPr>
              <a:t>Time Domain</a:t>
            </a:r>
            <a:r>
              <a:rPr lang="en-US" altLang="ko-KR" sz="1410">
                <a:latin typeface="맑은 고딕"/>
              </a:rPr>
              <a:t> (상단 파란색)</a:t>
            </a:r>
          </a:p>
          <a:p>
            <a:pPr lvl="1">
              <a:defRPr/>
            </a:pPr>
            <a:r>
              <a:rPr lang="en-US" altLang="ko-KR" sz="1410">
                <a:latin typeface="맑은 고딕"/>
              </a:rPr>
              <a:t>- 원본 진동 신호(Raw Signal)</a:t>
            </a:r>
          </a:p>
          <a:p>
            <a:pPr lvl="1">
              <a:defRPr/>
            </a:pPr>
            <a:r>
              <a:rPr lang="en-US" altLang="ko-KR" sz="1410">
                <a:latin typeface="맑은 고딕"/>
              </a:rPr>
              <a:t>- 노이즈가 섞여 있어 고장 시점이나 원인을 특정하기 어려움</a:t>
            </a:r>
          </a:p>
          <a:p>
            <a:pPr lvl="1">
              <a:defRPr/>
            </a:pPr>
            <a:r>
              <a:rPr lang="ko-KR" altLang="en-US" sz="1410">
                <a:latin typeface="맑은 고딕"/>
              </a:rPr>
              <a:t>∙</a:t>
            </a:r>
            <a:r>
              <a:rPr lang="en-US" altLang="ko-KR" sz="1410">
                <a:latin typeface="맑은 고딕"/>
              </a:rPr>
              <a:t> </a:t>
            </a:r>
            <a:r>
              <a:rPr lang="en-US" altLang="ko-KR" sz="1410" b="1" spc="-100">
                <a:solidFill>
                  <a:srgbClr val="FF0000"/>
                </a:solidFill>
                <a:latin typeface="맑은 고딕"/>
              </a:rPr>
              <a:t>Frequency Domain</a:t>
            </a:r>
            <a:r>
              <a:rPr lang="en-US" altLang="ko-KR" sz="1410" spc="-100">
                <a:latin typeface="맑은 고딕"/>
              </a:rPr>
              <a:t> (하단 빨간색)</a:t>
            </a:r>
            <a:endParaRPr lang="en-US" altLang="ko-KR" sz="1410">
              <a:latin typeface="맑은 고딕"/>
            </a:endParaRPr>
          </a:p>
          <a:p>
            <a:pPr lvl="1">
              <a:defRPr/>
            </a:pPr>
            <a:r>
              <a:rPr lang="en-US" altLang="ko-KR" sz="1410">
                <a:latin typeface="맑은 고딕"/>
              </a:rPr>
              <a:t>- FFT(Fast Fourier Transform) 알고리즘 적용</a:t>
            </a:r>
          </a:p>
          <a:p>
            <a:pPr lvl="1">
              <a:defRPr/>
            </a:pPr>
            <a:r>
              <a:rPr lang="en-US" altLang="ko-KR" sz="1410">
                <a:latin typeface="맑은 고딕"/>
              </a:rPr>
              <a:t>- 시간 영역 데이터를 주파수 영역으로 변환하여 고장 특성 추출</a:t>
            </a:r>
          </a:p>
          <a:p>
            <a:pPr>
              <a:defRPr/>
            </a:pPr>
            <a:r>
              <a:rPr lang="en-US" altLang="ko-KR" sz="1410" b="1">
                <a:latin typeface="맑은 고딕"/>
              </a:rPr>
              <a:t>2. Bearing 1 선정 </a:t>
            </a:r>
            <a:endParaRPr lang="en-US" altLang="ko-KR" sz="1410">
              <a:latin typeface="맑은 고딕"/>
            </a:endParaRPr>
          </a:p>
          <a:p>
            <a:pPr lvl="1">
              <a:defRPr/>
            </a:pPr>
            <a:r>
              <a:rPr lang="ko-KR" altLang="en-US" sz="1410">
                <a:latin typeface="맑은 고딕"/>
              </a:rPr>
              <a:t>∙</a:t>
            </a:r>
            <a:r>
              <a:rPr lang="en-US" altLang="ko-KR" sz="1410">
                <a:latin typeface="맑은 고딕"/>
              </a:rPr>
              <a:t> 고장 주파수 식별</a:t>
            </a:r>
          </a:p>
          <a:p>
            <a:pPr lvl="1">
              <a:defRPr/>
            </a:pPr>
            <a:r>
              <a:rPr lang="en-US" altLang="ko-KR" sz="1410">
                <a:latin typeface="맑은 고딕"/>
              </a:rPr>
              <a:t>- FFT 분석 결과, 특정 주파수 대역에서 </a:t>
            </a:r>
            <a:r>
              <a:rPr lang="ko-KR" altLang="en-US" sz="1410">
                <a:latin typeface="맑은 고딕"/>
              </a:rPr>
              <a:t>∙</a:t>
            </a:r>
            <a:r>
              <a:rPr lang="en-US" altLang="ko-KR" sz="1410">
                <a:latin typeface="맑은 고딕"/>
              </a:rPr>
              <a:t> 뚜렷한 피크 관측</a:t>
            </a:r>
          </a:p>
          <a:p>
            <a:pPr lvl="1">
              <a:defRPr/>
            </a:pPr>
            <a:r>
              <a:rPr lang="en-US" altLang="ko-KR" sz="1410">
                <a:latin typeface="맑은 고딕"/>
              </a:rPr>
              <a:t>- 이는 베어링 외륜(Outer Race) 결함 시 발생하는 고유 주파수와 일치</a:t>
            </a:r>
          </a:p>
          <a:p>
            <a:pPr>
              <a:lnSpc>
                <a:spcPct val="20000"/>
              </a:lnSpc>
              <a:defRPr/>
            </a:pPr>
            <a:endParaRPr lang="en-US" altLang="ko-KR" sz="1400">
              <a:latin typeface="맑은 고딕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1000" y="1199975"/>
            <a:ext cx="8066686" cy="3995210"/>
          </a:xfrm>
          <a:prstGeom prst="rect">
            <a:avLst/>
          </a:prstGeom>
        </p:spPr>
      </p:pic>
      <p:sp>
        <p:nvSpPr>
          <p:cNvPr id="28" name="사각형: 둥근 모서리 27"/>
          <p:cNvSpPr/>
          <p:nvPr/>
        </p:nvSpPr>
        <p:spPr>
          <a:xfrm>
            <a:off x="381000" y="5609166"/>
            <a:ext cx="11430000" cy="7302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700" b="1">
                <a:solidFill>
                  <a:schemeClr val="tx1"/>
                </a:solidFill>
                <a:latin typeface="맑은 고딕"/>
              </a:rPr>
              <a:t>* 학습 데이터 적합성</a:t>
            </a:r>
          </a:p>
          <a:p>
            <a:pPr>
              <a:defRPr/>
            </a:pPr>
            <a:r>
              <a:rPr lang="en-US" altLang="ko-KR" sz="1700">
                <a:solidFill>
                  <a:schemeClr val="tx1"/>
                </a:solidFill>
                <a:latin typeface="맑은 고딕"/>
              </a:rPr>
              <a:t> - 명확한 고장 시그널을 보유하고 있어, AI 모델이 고장의 특징을 학습하기에 최적의 데이터로 판단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데이터 전처리 및 학습 데이터셋 구축</a:t>
            </a:r>
          </a:p>
        </p:txBody>
      </p:sp>
      <p:sp>
        <p:nvSpPr>
          <p:cNvPr id="22" name="Text 1"/>
          <p:cNvSpPr/>
          <p:nvPr/>
        </p:nvSpPr>
        <p:spPr>
          <a:xfrm>
            <a:off x="1143000" y="8001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통계적 특징 추출부터 임계값 설정을 통한 라벨링까지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1000" y="1384684"/>
            <a:ext cx="4703671" cy="17531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03722" y="1384683"/>
            <a:ext cx="6726328" cy="336316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03722" y="4747848"/>
            <a:ext cx="6726328" cy="1474791"/>
          </a:xfrm>
          <a:prstGeom prst="rect">
            <a:avLst/>
          </a:prstGeom>
        </p:spPr>
      </p:pic>
      <p:sp>
        <p:nvSpPr>
          <p:cNvPr id="32" name="사각형: 둥근 모서리 31"/>
          <p:cNvSpPr/>
          <p:nvPr/>
        </p:nvSpPr>
        <p:spPr>
          <a:xfrm>
            <a:off x="381000" y="1171386"/>
            <a:ext cx="892342" cy="3503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  <a:latin typeface="Noto Sans KR"/>
                <a:ea typeface="Noto Sans KR"/>
              </a:rPr>
              <a:t>Step 1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5103721" y="1209486"/>
            <a:ext cx="892342" cy="3503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  <a:latin typeface="Noto Sans KR"/>
                <a:ea typeface="Noto Sans KR"/>
              </a:rPr>
              <a:t>Step 2</a:t>
            </a:r>
          </a:p>
        </p:txBody>
      </p:sp>
      <p:sp>
        <p:nvSpPr>
          <p:cNvPr id="34" name="사각형: 둥근 모서리 33"/>
          <p:cNvSpPr/>
          <p:nvPr/>
        </p:nvSpPr>
        <p:spPr>
          <a:xfrm>
            <a:off x="5103721" y="4473653"/>
            <a:ext cx="892342" cy="35039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b="1">
                <a:solidFill>
                  <a:schemeClr val="dk1"/>
                </a:solidFill>
                <a:latin typeface="Noto Sans KR"/>
                <a:ea typeface="Noto Sans KR"/>
              </a:rPr>
              <a:t>Step 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1000" y="3137794"/>
            <a:ext cx="4703671" cy="3080126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latin typeface="맑은 고딕"/>
              </a:rPr>
              <a:t>Step 1. 특징 추출</a:t>
            </a:r>
            <a:r>
              <a:rPr lang="en-US" altLang="ko-KR" sz="1400">
                <a:latin typeface="맑은 고딕"/>
              </a:rPr>
              <a:t> </a:t>
            </a:r>
          </a:p>
          <a:p>
            <a:pPr>
              <a:defRPr/>
            </a:pPr>
            <a:r>
              <a:rPr lang="en-US" altLang="ko-KR" sz="1400">
                <a:latin typeface="맑은 고딕"/>
              </a:rPr>
              <a:t>- 원본 파형에서 RMS, Kurtosis, Skewness 등 주요 통계 지표 추출</a:t>
            </a:r>
          </a:p>
          <a:p>
            <a:pPr>
              <a:defRPr/>
            </a:pPr>
            <a:r>
              <a:rPr lang="en-US" altLang="ko-KR" sz="1400">
                <a:latin typeface="맑은 고딕"/>
              </a:rPr>
              <a:t>- 고차원 시계열 데이터를 학습에 효율적인 형태로 압축 및 요약</a:t>
            </a:r>
          </a:p>
          <a:p>
            <a:pPr>
              <a:defRPr/>
            </a:pPr>
            <a:endParaRPr lang="en-US" altLang="ko-KR" sz="1400">
              <a:latin typeface="맑은 고딕"/>
            </a:endParaRPr>
          </a:p>
          <a:p>
            <a:pPr>
              <a:defRPr/>
            </a:pPr>
            <a:r>
              <a:rPr lang="en-US" altLang="ko-KR" sz="1400" b="1">
                <a:latin typeface="맑은 고딕"/>
              </a:rPr>
              <a:t>Step 2. 데이터 시각화 및 기준 설정</a:t>
            </a:r>
            <a:endParaRPr lang="en-US" altLang="ko-KR" sz="1400">
              <a:latin typeface="맑은 고딕"/>
            </a:endParaRPr>
          </a:p>
          <a:p>
            <a:pPr>
              <a:defRPr/>
            </a:pPr>
            <a:r>
              <a:rPr lang="en-US" altLang="ko-KR" sz="1400">
                <a:latin typeface="맑은 고딕"/>
              </a:rPr>
              <a:t>- 전체 RMS Trend 시각화를 통해 베어링의 상태 변화 분석</a:t>
            </a:r>
          </a:p>
          <a:p>
            <a:pPr>
              <a:defRPr/>
            </a:pPr>
            <a:r>
              <a:rPr lang="en-US" altLang="ko-KR" sz="1400" spc="-100">
                <a:latin typeface="맑은 고딕"/>
              </a:rPr>
              <a:t>- 변곡점을 기준으로 Normal / Warning / Failure 구간 정의</a:t>
            </a:r>
          </a:p>
          <a:p>
            <a:pPr>
              <a:defRPr/>
            </a:pPr>
            <a:endParaRPr lang="en-US" altLang="ko-KR" sz="1400">
              <a:latin typeface="맑은 고딕"/>
            </a:endParaRPr>
          </a:p>
          <a:p>
            <a:pPr>
              <a:defRPr/>
            </a:pPr>
            <a:r>
              <a:rPr lang="en-US" altLang="ko-KR" sz="1400" b="1">
                <a:latin typeface="맑은 고딕"/>
              </a:rPr>
              <a:t>Step 3. 데이터 라벨링</a:t>
            </a:r>
            <a:endParaRPr lang="en-US" altLang="ko-KR" sz="1400">
              <a:latin typeface="맑은 고딕"/>
            </a:endParaRPr>
          </a:p>
          <a:p>
            <a:pPr>
              <a:defRPr/>
            </a:pPr>
            <a:r>
              <a:rPr lang="en-US" altLang="ko-KR" sz="1400">
                <a:latin typeface="맑은 고딕"/>
              </a:rPr>
              <a:t>- 정의된 구간에 따라 Class Label (0, 1, 2) 부여</a:t>
            </a:r>
          </a:p>
          <a:p>
            <a:pPr>
              <a:defRPr/>
            </a:pPr>
            <a:r>
              <a:rPr lang="en-US" altLang="ko-KR" sz="1400">
                <a:latin typeface="맑은 고딕"/>
              </a:rPr>
              <a:t>- 시점 기반의 RUL(잔존 수명) 계산 및 정답지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AI </a:t>
            </a:r>
            <a:r>
              <a:rPr kumimoji="0" lang="ko-KR" altLang="en-US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모델링 및 성능 검증</a:t>
            </a:r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9497" y="1422400"/>
            <a:ext cx="457200" cy="457200"/>
          </a:xfrm>
          <a:prstGeom prst="rect">
            <a:avLst/>
          </a:prstGeom>
        </p:spPr>
      </p:pic>
      <p:sp>
        <p:nvSpPr>
          <p:cNvPr id="45" name="Text 1"/>
          <p:cNvSpPr/>
          <p:nvPr/>
        </p:nvSpPr>
        <p:spPr>
          <a:xfrm>
            <a:off x="1143000" y="8001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SVM을 활용한 상태 진단과 XGBoost를 활용한 잔존 수명 예측의 이원화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kumimoji="0" 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접근</a:t>
            </a:r>
          </a:p>
        </p:txBody>
      </p:sp>
      <p:sp>
        <p:nvSpPr>
          <p:cNvPr id="46" name="사각형: 둥근 모서리 45"/>
          <p:cNvSpPr/>
          <p:nvPr/>
        </p:nvSpPr>
        <p:spPr>
          <a:xfrm>
            <a:off x="609600" y="1127124"/>
            <a:ext cx="5048250" cy="556895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  <a:latin typeface="맑은 고딕"/>
              <a:ea typeface="맑은 고딕"/>
            </a:endParaRPr>
          </a:p>
          <a:p>
            <a:pPr algn="ctr">
              <a:lnSpc>
                <a:spcPct val="45000"/>
              </a:lnSpc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200" b="1">
                <a:solidFill>
                  <a:schemeClr val="dk1"/>
                </a:solidFill>
                <a:latin typeface="맑은 고딕"/>
              </a:rPr>
              <a:t>알고리즘: Support Vector Machine (SVM)</a:t>
            </a:r>
          </a:p>
          <a:p>
            <a:pPr algn="ctr">
              <a:defRPr/>
            </a:pPr>
            <a:endParaRPr lang="ko-KR" altLang="en-US" sz="12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1200" spc="-100">
                <a:solidFill>
                  <a:schemeClr val="dk1"/>
                </a:solidFill>
                <a:latin typeface="맑은 고딕"/>
              </a:rPr>
              <a:t>목적 :  베어링의 현재 상태를 3단계(0: 정상, 1: 주의, 2: 위험)로 실시간 분류</a:t>
            </a:r>
          </a:p>
          <a:p>
            <a:pPr>
              <a:defRPr/>
            </a:pP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입력 변수 : RMS, Kurtosis, Skewness, Std_Dev, Max_Amp</a:t>
            </a:r>
          </a:p>
          <a:p>
            <a:pPr algn="ctr"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성능 분석 : 전체 정확도 (Accuracy): 92.89% 달성</a:t>
            </a:r>
          </a:p>
          <a:p>
            <a:pPr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&lt;</a:t>
            </a: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클래스별 성능</a:t>
            </a: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&gt;</a:t>
            </a:r>
          </a:p>
          <a:p>
            <a:pPr>
              <a:defRPr/>
            </a:pP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 정상(0) : 정밀도(Precision) 0.97, 재현율(Recall) 1.00으로 오탐지 최소화</a:t>
            </a:r>
          </a:p>
          <a:p>
            <a:pPr>
              <a:defRPr/>
            </a:pP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 위험(2) : 정밀도 1.00을 기록하여, 모델이 '위험'이라고 판단했을 때 실제 고장일 확률이 100%임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6457950" y="1127125"/>
            <a:ext cx="5048250" cy="55689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>
              <a:lnSpc>
                <a:spcPct val="85000"/>
              </a:lnSpc>
              <a:defRPr/>
            </a:pPr>
            <a:r>
              <a:rPr lang="ko-KR" altLang="en-US" sz="1200" b="1">
                <a:solidFill>
                  <a:schemeClr val="dk1"/>
                </a:solidFill>
                <a:latin typeface="맑은 고딕"/>
              </a:rPr>
              <a:t>알고리즘: XGBoost Regressor (Extreme Gradient Boosting)</a:t>
            </a: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lnSpc>
                <a:spcPct val="85000"/>
              </a:lnSpc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lnSpc>
                <a:spcPct val="85000"/>
              </a:lnSpc>
              <a:defRPr/>
            </a:pPr>
            <a:r>
              <a:rPr lang="ko-KR" altLang="en-US" sz="1200" spc="-100">
                <a:solidFill>
                  <a:schemeClr val="dk1"/>
                </a:solidFill>
                <a:latin typeface="맑은 고딕"/>
              </a:rPr>
              <a:t>목적 : 베어링의 파괴 시점까지 남은 시간(RUL</a:t>
            </a:r>
            <a:r>
              <a:rPr lang="en-US" altLang="ko-KR" sz="1200" spc="-100">
                <a:solidFill>
                  <a:schemeClr val="dk1"/>
                </a:solidFill>
                <a:latin typeface="맑은 고딕"/>
              </a:rPr>
              <a:t>)</a:t>
            </a:r>
            <a:r>
              <a:rPr lang="ko-KR" altLang="en-US" sz="1200" spc="-100">
                <a:solidFill>
                  <a:schemeClr val="dk1"/>
                </a:solidFill>
                <a:latin typeface="맑은 고딕"/>
              </a:rPr>
              <a:t>을 회귀 예측</a:t>
            </a:r>
          </a:p>
          <a:p>
            <a:pPr>
              <a:lnSpc>
                <a:spcPct val="85000"/>
              </a:lnSpc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lnSpc>
                <a:spcPct val="85000"/>
              </a:lnSpc>
              <a:defRPr/>
            </a:pP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학습 데이터 : NASA Bearing Dataset의 Run-to-Failure 전 주기 데이터</a:t>
            </a:r>
          </a:p>
          <a:p>
            <a:pPr>
              <a:lnSpc>
                <a:spcPct val="85000"/>
              </a:lnSpc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lnSpc>
                <a:spcPct val="85000"/>
              </a:lnSpc>
              <a:defRPr/>
            </a:pP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성능 분석 : 설명력 (R2 Score): 0.80 (변동성의 80%를 모델이 설명함)</a:t>
            </a:r>
          </a:p>
          <a:p>
            <a:pPr>
              <a:lnSpc>
                <a:spcPct val="85000"/>
              </a:lnSpc>
              <a:defRPr/>
            </a:pP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오차 범위 (RMSE) : 약 118.01 포인트</a:t>
            </a:r>
          </a:p>
          <a:p>
            <a:pPr>
              <a:lnSpc>
                <a:spcPct val="85000"/>
              </a:lnSpc>
              <a:defRPr/>
            </a:pPr>
            <a:endParaRPr lang="ko-KR" altLang="en-US" sz="1200">
              <a:solidFill>
                <a:schemeClr val="dk1"/>
              </a:solidFill>
              <a:latin typeface="맑은 고딕"/>
            </a:endParaRPr>
          </a:p>
          <a:p>
            <a:pPr>
              <a:lnSpc>
                <a:spcPct val="85000"/>
              </a:lnSpc>
              <a:defRPr/>
            </a:pP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&lt;</a:t>
            </a: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그래프 해석</a:t>
            </a: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&gt;</a:t>
            </a:r>
          </a:p>
          <a:p>
            <a:pPr>
              <a:lnSpc>
                <a:spcPct val="85000"/>
              </a:lnSpc>
              <a:defRPr/>
            </a:pP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 검은색 점선(실제값)의 복잡한 등락 패턴을 빨간색 실선(예측값)이 매우 유사하게 추종함</a:t>
            </a:r>
          </a:p>
          <a:p>
            <a:pPr>
              <a:lnSpc>
                <a:spcPct val="85000"/>
              </a:lnSpc>
              <a:defRPr/>
            </a:pPr>
            <a:r>
              <a:rPr lang="en-US" altLang="ko-KR" sz="12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200">
                <a:solidFill>
                  <a:schemeClr val="dk1"/>
                </a:solidFill>
                <a:latin typeface="맑은 고딕"/>
              </a:rPr>
              <a:t> 단순 선형 감소가 아닌, 센서 데이터의 비선형적인 노화              패턴을 효과적으로 학습했음을 확인</a:t>
            </a:r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62011" y="1422400"/>
            <a:ext cx="457200" cy="457200"/>
          </a:xfrm>
          <a:prstGeom prst="rect">
            <a:avLst/>
          </a:prstGeom>
        </p:spPr>
      </p:pic>
      <p:pic>
        <p:nvPicPr>
          <p:cNvPr id="40" name="Image 10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76311" y="1498600"/>
            <a:ext cx="228600" cy="304800"/>
          </a:xfrm>
          <a:prstGeom prst="rect">
            <a:avLst/>
          </a:prstGeom>
        </p:spPr>
      </p:pic>
      <p:sp>
        <p:nvSpPr>
          <p:cNvPr id="42" name="Text 5"/>
          <p:cNvSpPr/>
          <p:nvPr/>
        </p:nvSpPr>
        <p:spPr>
          <a:xfrm>
            <a:off x="8071611" y="1517650"/>
            <a:ext cx="2388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XGBoost 수명 예측 모델</a:t>
            </a:r>
            <a:endParaRPr lang="en-US" sz="150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42029" y="1879600"/>
            <a:ext cx="4318190" cy="215909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26697" y="1879600"/>
            <a:ext cx="3414056" cy="1844199"/>
          </a:xfrm>
          <a:prstGeom prst="rect">
            <a:avLst/>
          </a:prstGeom>
        </p:spPr>
      </p:pic>
      <p:pic>
        <p:nvPicPr>
          <p:cNvPr id="38" name="Image 4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867958" y="1422400"/>
            <a:ext cx="228600" cy="304800"/>
          </a:xfrm>
          <a:prstGeom prst="rect">
            <a:avLst/>
          </a:prstGeom>
        </p:spPr>
      </p:pic>
      <p:sp>
        <p:nvSpPr>
          <p:cNvPr id="41" name="Text 1"/>
          <p:cNvSpPr/>
          <p:nvPr/>
        </p:nvSpPr>
        <p:spPr>
          <a:xfrm>
            <a:off x="2363258" y="1441450"/>
            <a:ext cx="190881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SVM 상태 분류 모델</a:t>
            </a:r>
            <a:endParaRPr lang="en-US" sz="150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47903" y="3579963"/>
            <a:ext cx="872931" cy="221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50" b="1" i="0" u="none" strike="noStrike" kern="1200" cap="none" spc="0" normalizeH="0" baseline="0">
                <a:solidFill>
                  <a:srgbClr val="1F2937"/>
                </a:solidFill>
                <a:latin typeface="Noto Sans KR"/>
                <a:ea typeface="Noto Sans KR"/>
                <a:cs typeface="Noto Sans KR"/>
              </a:rPr>
              <a:t>하이브리드 진단 및 제어 로직</a:t>
            </a:r>
          </a:p>
        </p:txBody>
      </p:sp>
      <p:sp>
        <p:nvSpPr>
          <p:cNvPr id="22" name="Text 1"/>
          <p:cNvSpPr/>
          <p:nvPr/>
        </p:nvSpPr>
        <p:spPr>
          <a:xfrm>
            <a:off x="1143000" y="8001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통계적 공정 관리(SPC)와 AI 모델의 상호 보완을 통한 오진 방지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1000" y="1367150"/>
            <a:ext cx="8410850" cy="468461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791850" y="1367150"/>
            <a:ext cx="3019150" cy="4679320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>
                <a:latin typeface="맑은 고딕"/>
              </a:rPr>
              <a:t>1. 이중 안전장치 </a:t>
            </a:r>
            <a:endParaRPr lang="ko-KR" altLang="en-US" sz="1400">
              <a:latin typeface="맑은 고딕"/>
            </a:endParaRPr>
          </a:p>
          <a:p>
            <a:pPr>
              <a:defRPr/>
            </a:pPr>
            <a:r>
              <a:rPr lang="ko-KR" altLang="en-US" sz="1400">
                <a:latin typeface="맑은 고딕"/>
              </a:rPr>
              <a:t>1차 필터 (SPC): 데이터 분포 기반의 3-Sigma 임계값(0.18g)을 적용. 진동이 통계적 유의수준을 넘지 않으면 AI의 오판을 사전 차단.</a:t>
            </a:r>
          </a:p>
          <a:p>
            <a:pPr>
              <a:defRPr/>
            </a:pPr>
            <a:r>
              <a:rPr lang="ko-KR" altLang="en-US" sz="1400">
                <a:latin typeface="맑은 고딕"/>
              </a:rPr>
              <a:t>2차 정밀 진단 : 필터를 통과한 '주의' 구간 데이터만 SVM 모델이 정밀 분석하여 상태 판정.</a:t>
            </a:r>
          </a:p>
          <a:p>
            <a:pPr>
              <a:lnSpc>
                <a:spcPct val="80000"/>
              </a:lnSpc>
              <a:defRPr/>
            </a:pPr>
            <a:endParaRPr lang="ko-KR" altLang="en-US" sz="1400">
              <a:latin typeface="맑은 고딕"/>
            </a:endParaRPr>
          </a:p>
          <a:p>
            <a:pPr>
              <a:lnSpc>
                <a:spcPct val="95000"/>
              </a:lnSpc>
              <a:defRPr/>
            </a:pPr>
            <a:endParaRPr lang="ko-KR" altLang="en-US" sz="1400">
              <a:latin typeface="맑은 고딕"/>
            </a:endParaRPr>
          </a:p>
          <a:p>
            <a:pPr>
              <a:defRPr/>
            </a:pPr>
            <a:r>
              <a:rPr lang="ko-KR" altLang="en-US" sz="1400" b="1">
                <a:latin typeface="맑은 고딕"/>
              </a:rPr>
              <a:t>2. 물리적 예외 처리</a:t>
            </a:r>
            <a:r>
              <a:rPr lang="ko-KR" altLang="en-US" sz="1400">
                <a:latin typeface="맑은 고딕"/>
              </a:rPr>
              <a:t> </a:t>
            </a:r>
          </a:p>
          <a:p>
            <a:pPr>
              <a:defRPr/>
            </a:pPr>
            <a:r>
              <a:rPr lang="en-US" altLang="ko-KR" sz="1400">
                <a:latin typeface="맑은 고딕"/>
              </a:rPr>
              <a:t>-</a:t>
            </a:r>
            <a:r>
              <a:rPr lang="ko-KR" altLang="en-US" sz="1400">
                <a:latin typeface="맑은 고딕"/>
              </a:rPr>
              <a:t> 충격 감지 : 진동이 낮아도, 초기 결함의 신호인 첨도(Kurtosis &gt; 5.0)가 높으면 즉시 위험으로 강제 격상.</a:t>
            </a:r>
          </a:p>
          <a:p>
            <a:pPr>
              <a:lnSpc>
                <a:spcPct val="80000"/>
              </a:lnSpc>
              <a:defRPr/>
            </a:pPr>
            <a:endParaRPr lang="ko-KR" altLang="en-US" sz="1400">
              <a:latin typeface="맑은 고딕"/>
            </a:endParaRPr>
          </a:p>
          <a:p>
            <a:pPr>
              <a:lnSpc>
                <a:spcPct val="95000"/>
              </a:lnSpc>
              <a:defRPr/>
            </a:pPr>
            <a:endParaRPr lang="ko-KR" altLang="en-US" sz="1400">
              <a:latin typeface="맑은 고딕"/>
            </a:endParaRPr>
          </a:p>
          <a:p>
            <a:pPr>
              <a:defRPr/>
            </a:pPr>
            <a:r>
              <a:rPr lang="ko-KR" altLang="en-US" sz="1400" b="1">
                <a:latin typeface="맑은 고딕"/>
              </a:rPr>
              <a:t>3. 예측 신뢰성 확보</a:t>
            </a:r>
            <a:endParaRPr lang="ko-KR" altLang="en-US" sz="1400">
              <a:latin typeface="맑은 고딕"/>
            </a:endParaRPr>
          </a:p>
          <a:p>
            <a:pPr>
              <a:defRPr/>
            </a:pPr>
            <a:r>
              <a:rPr lang="en-US" altLang="ko-KR" sz="1400">
                <a:latin typeface="맑은 고딕"/>
              </a:rPr>
              <a:t>-</a:t>
            </a:r>
            <a:r>
              <a:rPr lang="ko-KR" altLang="en-US" sz="1400">
                <a:latin typeface="맑은 고딕"/>
              </a:rPr>
              <a:t> Max Horizon 제약: 학습되지 않은 미래 시점 예측을 방지하기 위해, 정상 구간에서는 RUL을 984시간으로 고정하여 신뢰도 확보.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250" b="1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생성형 AI 기 조치 </a:t>
            </a:r>
            <a:r>
              <a:rPr kumimoji="0" lang="en-US" sz="2250" b="1" i="0" u="none" strike="noStrike" kern="1200" cap="none" spc="0" normalizeH="0" baseline="0">
                <a:solidFill>
                  <a:srgbClr val="000000"/>
                </a:solidFill>
                <a:latin typeface="Noto Sans KR"/>
                <a:ea typeface="Noto Sans KR"/>
                <a:cs typeface="Noto Sans KR"/>
              </a:rPr>
              <a:t>반</a:t>
            </a:r>
            <a:r>
              <a:rPr lang="en-US" sz="2250" b="1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시스템 (RAG)</a:t>
            </a:r>
            <a:endParaRPr kumimoji="0" lang="en-US" altLang="ko-KR" sz="2250" b="1" i="0" u="none" strike="noStrike" kern="1200" cap="none" spc="0" normalizeH="0" baseline="0">
              <a:solidFill>
                <a:schemeClr val="dk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22" name="Text 1"/>
          <p:cNvSpPr/>
          <p:nvPr/>
        </p:nvSpPr>
        <p:spPr>
          <a:xfrm>
            <a:off x="1143000" y="8001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l" defTabSz="914400" rtl="0" eaLnBrk="1" latinLnBrk="0" hangingPunct="1">
              <a:lnSpc>
                <a:spcPts val="18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200" b="0" i="0" u="none" strike="noStrike" kern="1200" cap="none" spc="0" normalizeH="0" baseline="0">
                <a:solidFill>
                  <a:srgbClr val="4B5563"/>
                </a:solidFill>
                <a:latin typeface="Noto Sans KR"/>
                <a:ea typeface="Noto Sans KR"/>
                <a:cs typeface="Noto Sans KR"/>
              </a:rPr>
              <a:t>통계적 특징 추출부터 임계값 설정을 통한 라벨링까지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800" y="1246074"/>
            <a:ext cx="3749364" cy="5022015"/>
          </a:xfrm>
          <a:prstGeom prst="rect">
            <a:avLst/>
          </a:prstGeom>
        </p:spPr>
      </p:pic>
      <p:sp>
        <p:nvSpPr>
          <p:cNvPr id="37" name="사각형: 둥근 모서리 36"/>
          <p:cNvSpPr/>
          <p:nvPr/>
        </p:nvSpPr>
        <p:spPr>
          <a:xfrm>
            <a:off x="5339291" y="1246074"/>
            <a:ext cx="5958416" cy="173566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300" b="1">
                <a:solidFill>
                  <a:schemeClr val="dk1"/>
                </a:solidFill>
                <a:latin typeface="맑은 고딕"/>
              </a:rPr>
              <a:t>Pinecone (Vector DB)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: 수천 페이지의 매뉴얼에서 초고속 의미 검색 가능</a:t>
            </a:r>
          </a:p>
          <a:p>
            <a:pPr>
              <a:defRPr/>
            </a:pPr>
            <a:endParaRPr lang="ko-KR" altLang="en-US" sz="13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1300" b="1" spc="-100">
                <a:solidFill>
                  <a:schemeClr val="dk1"/>
                </a:solidFill>
                <a:latin typeface="맑은 고딕"/>
              </a:rPr>
              <a:t>Groq Llama-3 (LLM Engine) </a:t>
            </a:r>
            <a:r>
              <a:rPr lang="ko-KR" altLang="en-US" sz="1300" spc="-100">
                <a:solidFill>
                  <a:schemeClr val="dk1"/>
                </a:solidFill>
                <a:latin typeface="맑은 고딕"/>
              </a:rPr>
              <a:t>: 빠른 추론 속도로 실시간 현장 대응에 최적화</a:t>
            </a:r>
            <a:endParaRPr lang="ko-KR" altLang="en-US" sz="13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endParaRPr lang="ko-KR" altLang="en-US" sz="13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1300" b="1">
                <a:solidFill>
                  <a:schemeClr val="dk1"/>
                </a:solidFill>
                <a:latin typeface="맑은 고딕"/>
              </a:rPr>
              <a:t>Google Embedding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: 단순 키워드 매칭이 아닌, 문맥을 이해하는 고품질 벡터 변환 수행</a:t>
            </a:r>
          </a:p>
        </p:txBody>
      </p:sp>
      <p:sp>
        <p:nvSpPr>
          <p:cNvPr id="41" name="사각형: 둥근 모서리 40"/>
          <p:cNvSpPr/>
          <p:nvPr/>
        </p:nvSpPr>
        <p:spPr>
          <a:xfrm>
            <a:off x="5339291" y="3429000"/>
            <a:ext cx="5958416" cy="2846917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13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1300">
                <a:solidFill>
                  <a:schemeClr val="dk1"/>
                </a:solidFill>
                <a:latin typeface="맑은 고딕"/>
              </a:rPr>
              <a:t>1.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신뢰성 : 데이터 기반의 정밀 진단</a:t>
            </a:r>
          </a:p>
          <a:p>
            <a:pPr>
              <a:defRPr/>
            </a:pPr>
            <a:r>
              <a:rPr lang="en-US" altLang="ko-KR" sz="13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manual.txt의 구체적 수치(예: RMS 2.8, Kurtosis 4.5)를 근거로 답변하여 LLM의 환각 현상(Hallucination)을 원천 차단합니다.</a:t>
            </a:r>
          </a:p>
          <a:p>
            <a:pPr>
              <a:defRPr/>
            </a:pPr>
            <a:endParaRPr lang="ko-KR" altLang="en-US" sz="13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1300">
                <a:solidFill>
                  <a:schemeClr val="dk1"/>
                </a:solidFill>
                <a:latin typeface="맑은 고딕"/>
              </a:rPr>
              <a:t>2.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전문성 : 현장 맞춤형 솔루션 제공</a:t>
            </a:r>
          </a:p>
          <a:p>
            <a:pPr>
              <a:defRPr/>
            </a:pPr>
            <a:r>
              <a:rPr lang="en-US" altLang="ko-KR" sz="13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일반 AI가 모르는 특정 설비 및 부품(SKF 6205 베어링)에 최적화된 "M12 볼트 점검", "전용 그리스 보충" 등 실질적 지침을 제공합니다.</a:t>
            </a:r>
          </a:p>
          <a:p>
            <a:pPr>
              <a:defRPr/>
            </a:pPr>
            <a:endParaRPr lang="ko-KR" altLang="en-US" sz="1300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1300">
                <a:solidFill>
                  <a:schemeClr val="dk1"/>
                </a:solidFill>
                <a:latin typeface="맑은 고딕"/>
              </a:rPr>
              <a:t>3.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효율성 : 실시간 지식 업데이트</a:t>
            </a:r>
          </a:p>
          <a:p>
            <a:pPr>
              <a:defRPr/>
            </a:pPr>
            <a:r>
              <a:rPr lang="en-US" altLang="ko-KR" sz="1300"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300">
                <a:solidFill>
                  <a:schemeClr val="dk1"/>
                </a:solidFill>
                <a:latin typeface="맑은 고딕"/>
              </a:rPr>
              <a:t> 거대 모델의 재학습 없이 Pinecone DB에 최신 지침을 업로드하는 것만으로 시스템을 즉시 업데이트할 수 있어 유지보수 비용을 획기적으로 절감합니다.</a:t>
            </a:r>
          </a:p>
        </p:txBody>
      </p:sp>
      <p:sp>
        <p:nvSpPr>
          <p:cNvPr id="42" name="사각형: 둥근 모서리 41"/>
          <p:cNvSpPr/>
          <p:nvPr/>
        </p:nvSpPr>
        <p:spPr>
          <a:xfrm>
            <a:off x="5823478" y="3205370"/>
            <a:ext cx="4990043" cy="44725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  <a:latin typeface="맑은 고딕"/>
              </a:rPr>
              <a:t>RAG 시스템 도입의 3대 핵심 이점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523875"/>
            <a:ext cx="609600" cy="571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43000" y="381000"/>
            <a:ext cx="6258137" cy="3429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3000"/>
              </a:lnSpc>
              <a:buNone/>
              <a:defRPr/>
            </a:pPr>
            <a:r>
              <a:rPr lang="en-US" sz="225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시스템</a:t>
            </a:r>
            <a:r>
              <a:rPr lang="en-US" sz="225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 </a:t>
            </a:r>
            <a:r>
              <a:rPr lang="en-US" sz="2250" b="1" dirty="0" err="1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구현</a:t>
            </a:r>
            <a:r>
              <a:rPr lang="en-US" sz="2250" b="1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 </a:t>
            </a:r>
            <a:endParaRPr kumimoji="0" lang="en-US" altLang="ko-KR" sz="2250" b="1" i="0" u="none" strike="noStrike" kern="1200" cap="none" spc="0" normalizeH="0" baseline="0" dirty="0">
              <a:solidFill>
                <a:schemeClr val="dk1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77" name="Text 16"/>
          <p:cNvSpPr/>
          <p:nvPr/>
        </p:nvSpPr>
        <p:spPr>
          <a:xfrm>
            <a:off x="952500" y="4762500"/>
            <a:ext cx="1082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데이터 흐름</a:t>
            </a:r>
            <a:endParaRPr lang="en-US" sz="2000">
              <a:solidFill>
                <a:schemeClr val="dk1"/>
              </a:solidFill>
            </a:endParaRPr>
          </a:p>
        </p:txBody>
      </p:sp>
      <p:sp>
        <p:nvSpPr>
          <p:cNvPr id="84" name="사각형: 둥근 모서리 83"/>
          <p:cNvSpPr/>
          <p:nvPr/>
        </p:nvSpPr>
        <p:spPr>
          <a:xfrm>
            <a:off x="543615" y="1566862"/>
            <a:ext cx="3586268" cy="26003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1000" y="1714500"/>
            <a:ext cx="571500" cy="571500"/>
          </a:xfrm>
          <a:prstGeom prst="rect">
            <a:avLst/>
          </a:prstGeom>
        </p:spPr>
      </p:pic>
      <p:pic>
        <p:nvPicPr>
          <p:cNvPr id="38" name="Image 4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000" y="3676650"/>
            <a:ext cx="76200" cy="76200"/>
          </a:xfrm>
          <a:prstGeom prst="rect">
            <a:avLst/>
          </a:prstGeom>
        </p:spPr>
      </p:pic>
      <p:sp>
        <p:nvSpPr>
          <p:cNvPr id="64" name="Text 3"/>
          <p:cNvSpPr/>
          <p:nvPr/>
        </p:nvSpPr>
        <p:spPr>
          <a:xfrm>
            <a:off x="762000" y="30480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NASA IMS 데이터셋에서 추출된 핵심 지표를 1초 단위로 API 서버에 공급합니다.</a:t>
            </a:r>
          </a:p>
        </p:txBody>
      </p:sp>
      <p:sp>
        <p:nvSpPr>
          <p:cNvPr id="65" name="Text 4"/>
          <p:cNvSpPr/>
          <p:nvPr/>
        </p:nvSpPr>
        <p:spPr>
          <a:xfrm>
            <a:off x="933450" y="3619500"/>
            <a:ext cx="293751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통계적 특징 추출: RMS(진동 에너지), Kurtosis(충격도) 등 5종 특징량 산출</a:t>
            </a:r>
          </a:p>
        </p:txBody>
      </p:sp>
      <p:sp>
        <p:nvSpPr>
          <p:cNvPr id="85" name="사각형: 둥근 모서리 84"/>
          <p:cNvSpPr/>
          <p:nvPr/>
        </p:nvSpPr>
        <p:spPr>
          <a:xfrm>
            <a:off x="4302866" y="1566862"/>
            <a:ext cx="3586268" cy="26003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사각형: 둥근 모서리 85"/>
          <p:cNvSpPr/>
          <p:nvPr/>
        </p:nvSpPr>
        <p:spPr>
          <a:xfrm>
            <a:off x="8062116" y="1566862"/>
            <a:ext cx="3586268" cy="26003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10250" y="1714500"/>
            <a:ext cx="571500" cy="571500"/>
          </a:xfrm>
          <a:prstGeom prst="rect">
            <a:avLst/>
          </a:prstGeom>
        </p:spPr>
      </p:pic>
      <p:pic>
        <p:nvPicPr>
          <p:cNvPr id="42" name="Image 8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53125" y="1828800"/>
            <a:ext cx="285750" cy="342900"/>
          </a:xfrm>
          <a:prstGeom prst="rect">
            <a:avLst/>
          </a:prstGeom>
        </p:spPr>
      </p:pic>
      <p:pic>
        <p:nvPicPr>
          <p:cNvPr id="43" name="Image 9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21250" y="3676650"/>
            <a:ext cx="76200" cy="76200"/>
          </a:xfrm>
          <a:prstGeom prst="rect">
            <a:avLst/>
          </a:prstGeom>
        </p:spPr>
      </p:pic>
      <p:pic>
        <p:nvPicPr>
          <p:cNvPr id="44" name="Image 10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21250" y="3943350"/>
            <a:ext cx="76200" cy="76200"/>
          </a:xfrm>
          <a:prstGeom prst="rect">
            <a:avLst/>
          </a:prstGeom>
        </p:spPr>
      </p:pic>
      <p:pic>
        <p:nvPicPr>
          <p:cNvPr id="46" name="Image 12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69500" y="1714500"/>
            <a:ext cx="571500" cy="571500"/>
          </a:xfrm>
          <a:prstGeom prst="rect">
            <a:avLst/>
          </a:prstGeom>
        </p:spPr>
      </p:pic>
      <p:pic>
        <p:nvPicPr>
          <p:cNvPr id="47" name="Image 13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693325" y="1828800"/>
            <a:ext cx="323850" cy="342900"/>
          </a:xfrm>
          <a:prstGeom prst="rect">
            <a:avLst/>
          </a:prstGeom>
        </p:spPr>
      </p:pic>
      <p:pic>
        <p:nvPicPr>
          <p:cNvPr id="48" name="Image 14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280499" y="3676650"/>
            <a:ext cx="76200" cy="76200"/>
          </a:xfrm>
          <a:prstGeom prst="rect">
            <a:avLst/>
          </a:prstGeom>
        </p:spPr>
      </p:pic>
      <p:pic>
        <p:nvPicPr>
          <p:cNvPr id="49" name="Image 15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280499" y="3943350"/>
            <a:ext cx="76200" cy="76200"/>
          </a:xfrm>
          <a:prstGeom prst="rect">
            <a:avLst/>
          </a:prstGeom>
        </p:spPr>
      </p:pic>
      <p:sp>
        <p:nvSpPr>
          <p:cNvPr id="67" name="Text 6"/>
          <p:cNvSpPr/>
          <p:nvPr/>
        </p:nvSpPr>
        <p:spPr>
          <a:xfrm>
            <a:off x="5429250" y="2362200"/>
            <a:ext cx="160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rgbClr val="4ADE80"/>
                </a:solidFill>
                <a:latin typeface="Noto Sans KR"/>
                <a:ea typeface="Noto Sans KR"/>
                <a:cs typeface="Noto Sans KR"/>
              </a:rPr>
              <a:t>2. FastAPI 서버</a:t>
            </a:r>
            <a:endParaRPr lang="en-US" sz="1500"/>
          </a:p>
        </p:txBody>
      </p:sp>
      <p:sp>
        <p:nvSpPr>
          <p:cNvPr id="68" name="Text 7"/>
          <p:cNvSpPr/>
          <p:nvPr/>
        </p:nvSpPr>
        <p:spPr>
          <a:xfrm>
            <a:off x="5627370" y="2733675"/>
            <a:ext cx="937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FFFF"/>
                </a:solidFill>
                <a:highlight>
                  <a:srgbClr val="14532D"/>
                </a:highlight>
                <a:latin typeface="Noto Sans KR"/>
                <a:ea typeface="Noto Sans KR"/>
                <a:cs typeface="Noto Sans KR"/>
              </a:rPr>
              <a:t>Backend</a:t>
            </a:r>
            <a:endParaRPr lang="en-US" sz="1050"/>
          </a:p>
        </p:txBody>
      </p:sp>
      <p:sp>
        <p:nvSpPr>
          <p:cNvPr id="69" name="Text 8"/>
          <p:cNvSpPr/>
          <p:nvPr/>
        </p:nvSpPr>
        <p:spPr>
          <a:xfrm>
            <a:off x="4521250" y="30480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main.py 스크립트가 백엔드 서버로 동작하며, 데이터를 실시간으로 처리합니다.</a:t>
            </a:r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70" name="Text 9"/>
          <p:cNvSpPr/>
          <p:nvPr/>
        </p:nvSpPr>
        <p:spPr>
          <a:xfrm>
            <a:off x="4692700" y="3619500"/>
            <a:ext cx="2434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전처리 &gt; SPC 필터링 &gt; AI 모델 추론</a:t>
            </a:r>
            <a:endParaRPr lang="en-US" sz="1050">
              <a:solidFill>
                <a:schemeClr val="dk1"/>
              </a:solidFill>
            </a:endParaRPr>
          </a:p>
        </p:txBody>
      </p:sp>
      <p:sp>
        <p:nvSpPr>
          <p:cNvPr id="71" name="Text 10"/>
          <p:cNvSpPr/>
          <p:nvPr/>
        </p:nvSpPr>
        <p:spPr>
          <a:xfrm>
            <a:off x="4692700" y="3886200"/>
            <a:ext cx="257175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SVM: 상태 진단 / XGBoost: RUL 예측</a:t>
            </a:r>
            <a:endParaRPr lang="en-US" sz="1050">
              <a:solidFill>
                <a:schemeClr val="dk1"/>
              </a:solidFill>
            </a:endParaRPr>
          </a:p>
        </p:txBody>
      </p:sp>
      <p:sp>
        <p:nvSpPr>
          <p:cNvPr id="72" name="Text 11"/>
          <p:cNvSpPr/>
          <p:nvPr/>
        </p:nvSpPr>
        <p:spPr>
          <a:xfrm>
            <a:off x="9302800" y="2362200"/>
            <a:ext cx="1325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rgbClr val="FB923C"/>
                </a:solidFill>
                <a:latin typeface="Noto Sans KR"/>
                <a:ea typeface="Noto Sans KR"/>
                <a:cs typeface="Noto Sans KR"/>
              </a:rPr>
              <a:t>3. Streamlit</a:t>
            </a:r>
            <a:endParaRPr lang="en-US" sz="1500"/>
          </a:p>
        </p:txBody>
      </p:sp>
      <p:sp>
        <p:nvSpPr>
          <p:cNvPr id="73" name="Text 12"/>
          <p:cNvSpPr/>
          <p:nvPr/>
        </p:nvSpPr>
        <p:spPr>
          <a:xfrm>
            <a:off x="9369475" y="2733675"/>
            <a:ext cx="971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FFFF"/>
                </a:solidFill>
                <a:highlight>
                  <a:srgbClr val="7C2D12"/>
                </a:highlight>
                <a:latin typeface="Noto Sans KR"/>
                <a:ea typeface="Noto Sans KR"/>
                <a:cs typeface="Noto Sans KR"/>
              </a:rPr>
              <a:t>Frontend</a:t>
            </a:r>
            <a:endParaRPr lang="en-US" sz="1050"/>
          </a:p>
        </p:txBody>
      </p:sp>
      <p:sp>
        <p:nvSpPr>
          <p:cNvPr id="74" name="Text 13"/>
          <p:cNvSpPr/>
          <p:nvPr/>
        </p:nvSpPr>
        <p:spPr>
          <a:xfrm>
            <a:off x="8280499" y="3048000"/>
            <a:ext cx="314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1800"/>
              </a:lnSpc>
              <a:buNone/>
              <a:defRPr/>
            </a:pPr>
            <a:r>
              <a:rPr lang="en-US" sz="120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FastAPI로부터 전달받은 분석 결과를 실시간으로 시각화하고 사용자 조치를 유도합니다.</a:t>
            </a:r>
          </a:p>
        </p:txBody>
      </p:sp>
      <p:sp>
        <p:nvSpPr>
          <p:cNvPr id="75" name="Text 14"/>
          <p:cNvSpPr/>
          <p:nvPr/>
        </p:nvSpPr>
        <p:spPr>
          <a:xfrm>
            <a:off x="8451949" y="3619500"/>
            <a:ext cx="297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진동 추세 및 RUL 예측 결과의 실시간 그래프 렌더링</a:t>
            </a:r>
          </a:p>
        </p:txBody>
      </p:sp>
      <p:sp>
        <p:nvSpPr>
          <p:cNvPr id="76" name="Text 15"/>
          <p:cNvSpPr/>
          <p:nvPr/>
        </p:nvSpPr>
        <p:spPr>
          <a:xfrm>
            <a:off x="8451949" y="3886200"/>
            <a:ext cx="297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1500"/>
              </a:lnSpc>
              <a:buNone/>
              <a:defRPr/>
            </a:pPr>
            <a:r>
              <a:rPr lang="en-US" sz="1050">
                <a:solidFill>
                  <a:schemeClr val="dk1"/>
                </a:solidFill>
                <a:latin typeface="Noto Sans KR"/>
                <a:ea typeface="Noto Sans KR"/>
                <a:cs typeface="Noto Sans KR"/>
              </a:rPr>
              <a:t>RAG 시스템이 생성한 정비 가이드를 가독성 있게 표시</a:t>
            </a:r>
          </a:p>
        </p:txBody>
      </p:sp>
      <p:sp>
        <p:nvSpPr>
          <p:cNvPr id="89" name="Text 1"/>
          <p:cNvSpPr/>
          <p:nvPr/>
        </p:nvSpPr>
        <p:spPr>
          <a:xfrm>
            <a:off x="1454869" y="2362200"/>
            <a:ext cx="1897112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>
              <a:lnSpc>
                <a:spcPts val="2100"/>
              </a:lnSpc>
              <a:buNone/>
              <a:defRPr/>
            </a:pPr>
            <a:r>
              <a:rPr lang="en-US" sz="1500" b="1">
                <a:solidFill>
                  <a:srgbClr val="60A5FA"/>
                </a:solidFill>
                <a:latin typeface="Noto Sans KR"/>
                <a:ea typeface="Noto Sans KR"/>
                <a:cs typeface="Noto Sans KR"/>
              </a:rPr>
              <a:t>1.</a:t>
            </a:r>
            <a:r>
              <a:rPr lang="ko-KR" altLang="en-US" sz="1500" b="1">
                <a:solidFill>
                  <a:srgbClr val="60A5FA"/>
                </a:solidFill>
                <a:latin typeface="Noto Sans KR"/>
                <a:ea typeface="Noto Sans KR"/>
                <a:cs typeface="Noto Sans KR"/>
              </a:rPr>
              <a:t> 특징량 데이터 생성</a:t>
            </a:r>
          </a:p>
        </p:txBody>
      </p:sp>
      <p:sp>
        <p:nvSpPr>
          <p:cNvPr id="90" name="Text 2"/>
          <p:cNvSpPr/>
          <p:nvPr/>
        </p:nvSpPr>
        <p:spPr>
          <a:xfrm>
            <a:off x="1669733" y="2733675"/>
            <a:ext cx="1325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marL="0" indent="0" algn="ctr">
              <a:lnSpc>
                <a:spcPts val="1500"/>
              </a:lnSpc>
              <a:buNone/>
              <a:defRPr/>
            </a:pPr>
            <a:r>
              <a:rPr lang="en-US" sz="1050">
                <a:solidFill>
                  <a:srgbClr val="FFFFFF"/>
                </a:solidFill>
                <a:highlight>
                  <a:srgbClr val="1E3A8A"/>
                </a:highlight>
                <a:latin typeface="Noto Sans KR"/>
                <a:ea typeface="Noto Sans KR"/>
                <a:cs typeface="Noto Sans KR"/>
              </a:rPr>
              <a:t>Data Simulator</a:t>
            </a:r>
          </a:p>
        </p:txBody>
      </p:sp>
      <p:pic>
        <p:nvPicPr>
          <p:cNvPr id="91" name="Image 20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41220" y="1828800"/>
            <a:ext cx="377165" cy="377165"/>
          </a:xfrm>
          <a:prstGeom prst="rect">
            <a:avLst/>
          </a:prstGeom>
        </p:spPr>
      </p:pic>
      <p:pic>
        <p:nvPicPr>
          <p:cNvPr id="51" name="Image 17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44305" y="4724400"/>
            <a:ext cx="304800" cy="304800"/>
          </a:xfrm>
          <a:prstGeom prst="rect">
            <a:avLst/>
          </a:prstGeom>
        </p:spPr>
      </p:pic>
      <p:sp>
        <p:nvSpPr>
          <p:cNvPr id="95" name="사각형: 둥근 모서리 94"/>
          <p:cNvSpPr/>
          <p:nvPr/>
        </p:nvSpPr>
        <p:spPr>
          <a:xfrm>
            <a:off x="668130" y="5257800"/>
            <a:ext cx="10980254" cy="51646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 err="1">
                <a:solidFill>
                  <a:schemeClr val="dk1"/>
                </a:solidFill>
              </a:rPr>
              <a:t>특징량</a:t>
            </a:r>
            <a:r>
              <a:rPr lang="ko-KR" altLang="en-US" b="1" dirty="0">
                <a:solidFill>
                  <a:schemeClr val="dk1"/>
                </a:solidFill>
              </a:rPr>
              <a:t> 데이터 </a:t>
            </a:r>
            <a:r>
              <a:rPr lang="en-US" altLang="ko-KR" b="1" dirty="0">
                <a:solidFill>
                  <a:schemeClr val="dk1"/>
                </a:solidFill>
              </a:rPr>
              <a:t>→</a:t>
            </a:r>
            <a:r>
              <a:rPr lang="ko-KR" altLang="en-US" b="1" dirty="0">
                <a:solidFill>
                  <a:schemeClr val="dk1"/>
                </a:solidFill>
              </a:rPr>
              <a:t> </a:t>
            </a:r>
            <a:r>
              <a:rPr lang="ko-KR" altLang="en-US" b="1" dirty="0" err="1">
                <a:solidFill>
                  <a:schemeClr val="dk1"/>
                </a:solidFill>
              </a:rPr>
              <a:t>전처리</a:t>
            </a:r>
            <a:r>
              <a:rPr lang="ko-KR" altLang="en-US" b="1" dirty="0">
                <a:solidFill>
                  <a:schemeClr val="dk1"/>
                </a:solidFill>
              </a:rPr>
              <a:t> </a:t>
            </a:r>
            <a:r>
              <a:rPr lang="en-US" altLang="ko-KR" b="1" dirty="0">
                <a:solidFill>
                  <a:schemeClr val="dk1"/>
                </a:solidFill>
              </a:rPr>
              <a:t>→</a:t>
            </a:r>
            <a:r>
              <a:rPr lang="ko-KR" altLang="en-US" b="1" dirty="0">
                <a:solidFill>
                  <a:schemeClr val="dk1"/>
                </a:solidFill>
              </a:rPr>
              <a:t> </a:t>
            </a:r>
            <a:r>
              <a:rPr lang="en-US" altLang="ko-KR" b="1" dirty="0">
                <a:solidFill>
                  <a:schemeClr val="dk1"/>
                </a:solidFill>
              </a:rPr>
              <a:t>SPC</a:t>
            </a:r>
            <a:r>
              <a:rPr lang="ko-KR" altLang="en-US" b="1" dirty="0">
                <a:solidFill>
                  <a:schemeClr val="dk1"/>
                </a:solidFill>
              </a:rPr>
              <a:t> 필터 </a:t>
            </a:r>
            <a:r>
              <a:rPr lang="en-US" altLang="ko-KR" b="1" dirty="0">
                <a:solidFill>
                  <a:schemeClr val="dk1"/>
                </a:solidFill>
              </a:rPr>
              <a:t>→</a:t>
            </a:r>
            <a:r>
              <a:rPr lang="ko-KR" altLang="en-US" b="1" dirty="0">
                <a:solidFill>
                  <a:schemeClr val="dk1"/>
                </a:solidFill>
              </a:rPr>
              <a:t> </a:t>
            </a:r>
            <a:r>
              <a:rPr lang="en-US" altLang="ko-KR" b="1" dirty="0">
                <a:solidFill>
                  <a:schemeClr val="dk1"/>
                </a:solidFill>
              </a:rPr>
              <a:t>AI</a:t>
            </a:r>
            <a:r>
              <a:rPr lang="ko-KR" altLang="en-US" b="1" dirty="0">
                <a:solidFill>
                  <a:schemeClr val="dk1"/>
                </a:solidFill>
              </a:rPr>
              <a:t> 추론 </a:t>
            </a:r>
            <a:r>
              <a:rPr lang="en-US" altLang="ko-KR" b="1" dirty="0">
                <a:solidFill>
                  <a:schemeClr val="dk1"/>
                </a:solidFill>
              </a:rPr>
              <a:t>→</a:t>
            </a:r>
            <a:r>
              <a:rPr lang="ko-KR" altLang="en-US" b="1" dirty="0">
                <a:solidFill>
                  <a:schemeClr val="dk1"/>
                </a:solidFill>
              </a:rPr>
              <a:t> </a:t>
            </a:r>
            <a:r>
              <a:rPr lang="en-US" altLang="ko-KR" b="1" dirty="0">
                <a:solidFill>
                  <a:schemeClr val="dk1"/>
                </a:solidFill>
              </a:rPr>
              <a:t>RAG</a:t>
            </a:r>
            <a:r>
              <a:rPr lang="ko-KR" altLang="en-US" b="1" dirty="0">
                <a:solidFill>
                  <a:schemeClr val="dk1"/>
                </a:solidFill>
              </a:rPr>
              <a:t> 시스템 </a:t>
            </a:r>
            <a:r>
              <a:rPr lang="en-US" altLang="ko-KR" b="1" dirty="0">
                <a:solidFill>
                  <a:schemeClr val="dk1"/>
                </a:solidFill>
              </a:rPr>
              <a:t>→</a:t>
            </a:r>
            <a:r>
              <a:rPr lang="ko-KR" altLang="en-US" b="1" dirty="0">
                <a:solidFill>
                  <a:schemeClr val="dk1"/>
                </a:solidFill>
              </a:rPr>
              <a:t> 조치 가이드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1185</Words>
  <Application>Microsoft Office PowerPoint</Application>
  <PresentationFormat>와이드스크린</PresentationFormat>
  <Paragraphs>183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민찬우</cp:lastModifiedBy>
  <cp:revision>66</cp:revision>
  <dcterms:created xsi:type="dcterms:W3CDTF">2026-01-18T13:50:30Z</dcterms:created>
  <dcterms:modified xsi:type="dcterms:W3CDTF">2026-01-22T01:35:24Z</dcterms:modified>
  <cp:version/>
</cp:coreProperties>
</file>